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1" r:id="rId3"/>
    <p:sldId id="281" r:id="rId4"/>
    <p:sldId id="282" r:id="rId5"/>
    <p:sldId id="283" r:id="rId6"/>
    <p:sldId id="284" r:id="rId7"/>
    <p:sldId id="285" r:id="rId8"/>
    <p:sldId id="286" r:id="rId9"/>
    <p:sldId id="311" r:id="rId10"/>
    <p:sldId id="312" r:id="rId11"/>
    <p:sldId id="313" r:id="rId12"/>
    <p:sldId id="314" r:id="rId13"/>
    <p:sldId id="287" r:id="rId14"/>
    <p:sldId id="315" r:id="rId15"/>
    <p:sldId id="316" r:id="rId16"/>
    <p:sldId id="317" r:id="rId17"/>
    <p:sldId id="318" r:id="rId18"/>
    <p:sldId id="288" r:id="rId19"/>
    <p:sldId id="289" r:id="rId20"/>
    <p:sldId id="319" r:id="rId21"/>
    <p:sldId id="320" r:id="rId22"/>
    <p:sldId id="321" r:id="rId23"/>
    <p:sldId id="290" r:id="rId24"/>
    <p:sldId id="291" r:id="rId25"/>
    <p:sldId id="323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63" r:id="rId46"/>
    <p:sldId id="264" r:id="rId47"/>
    <p:sldId id="260" r:id="rId48"/>
    <p:sldId id="269" r:id="rId49"/>
    <p:sldId id="322" r:id="rId50"/>
    <p:sldId id="280" r:id="rId51"/>
  </p:sldIdLst>
  <p:sldSz cx="10691813" cy="75596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5750FD2B-6281-8C42-9D60-37260CA47B6F}">
          <p14:sldIdLst>
            <p14:sldId id="256"/>
            <p14:sldId id="261"/>
            <p14:sldId id="281"/>
            <p14:sldId id="282"/>
            <p14:sldId id="283"/>
            <p14:sldId id="284"/>
            <p14:sldId id="285"/>
            <p14:sldId id="286"/>
            <p14:sldId id="311"/>
            <p14:sldId id="312"/>
            <p14:sldId id="313"/>
            <p14:sldId id="314"/>
            <p14:sldId id="287"/>
            <p14:sldId id="315"/>
            <p14:sldId id="316"/>
            <p14:sldId id="317"/>
            <p14:sldId id="318"/>
            <p14:sldId id="288"/>
            <p14:sldId id="289"/>
            <p14:sldId id="319"/>
            <p14:sldId id="320"/>
            <p14:sldId id="321"/>
            <p14:sldId id="290"/>
            <p14:sldId id="291"/>
            <p14:sldId id="323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63"/>
            <p14:sldId id="264"/>
            <p14:sldId id="260"/>
            <p14:sldId id="269"/>
            <p14:sldId id="322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17B"/>
    <a:srgbClr val="FF6B19"/>
    <a:srgbClr val="84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9D78C-826D-45B1-8920-0FF9560DB7F7}">
  <a:tblStyle styleId="{5B09D78C-826D-45B1-8920-0FF9560DB7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0" autoAdjust="0"/>
    <p:restoredTop sz="96405" autoAdjust="0"/>
  </p:normalViewPr>
  <p:slideViewPr>
    <p:cSldViewPr showGuides="1">
      <p:cViewPr varScale="1">
        <p:scale>
          <a:sx n="114" d="100"/>
          <a:sy n="114" d="100"/>
        </p:scale>
        <p:origin x="632" y="184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3736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78BA1-844C-4C2E-8589-B87A0C1555E4}" type="datetimeFigureOut">
              <a:rPr lang="sl-SI" smtClean="0"/>
              <a:t>15. 09. 20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6D600-ED1E-48DD-B2DE-1388276FD4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4829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36483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1pPr>
    <a:lvl2pPr marL="69520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2pPr>
    <a:lvl3pPr marL="139041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3pPr>
    <a:lvl4pPr marL="208562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4pPr>
    <a:lvl5pPr marL="278083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5pPr>
    <a:lvl6pPr marL="3476045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6pPr>
    <a:lvl7pPr marL="4171253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7pPr>
    <a:lvl8pPr marL="4866462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8pPr>
    <a:lvl9pPr marL="556167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236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81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29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5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309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37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230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52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187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14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43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621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750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41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730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01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396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191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793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636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056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07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80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022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36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915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979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123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377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0855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938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6102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407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38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632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0111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8342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888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164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93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476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2555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717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6191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29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90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107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541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642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5"/>
          <p:cNvSpPr txBox="1">
            <a:spLocks noGrp="1"/>
          </p:cNvSpPr>
          <p:nvPr>
            <p:ph type="ctrTitle"/>
          </p:nvPr>
        </p:nvSpPr>
        <p:spPr>
          <a:xfrm>
            <a:off x="462489" y="2615667"/>
            <a:ext cx="6314764" cy="115170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307">
                <a:solidFill>
                  <a:srgbClr val="1931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buSzPct val="100000"/>
              <a:defRPr sz="3307"/>
            </a:lvl2pPr>
            <a:lvl3pPr lvl="2" rtl="0">
              <a:spcBef>
                <a:spcPts val="0"/>
              </a:spcBef>
              <a:buSzPct val="100000"/>
              <a:defRPr sz="3307"/>
            </a:lvl3pPr>
            <a:lvl4pPr lvl="3" rtl="0">
              <a:spcBef>
                <a:spcPts val="0"/>
              </a:spcBef>
              <a:buSzPct val="100000"/>
              <a:defRPr sz="3307"/>
            </a:lvl4pPr>
            <a:lvl5pPr lvl="4" rtl="0">
              <a:spcBef>
                <a:spcPts val="0"/>
              </a:spcBef>
              <a:buSzPct val="100000"/>
              <a:defRPr sz="3307"/>
            </a:lvl5pPr>
            <a:lvl6pPr lvl="5" rtl="0">
              <a:spcBef>
                <a:spcPts val="0"/>
              </a:spcBef>
              <a:buSzPct val="100000"/>
              <a:defRPr sz="3307"/>
            </a:lvl6pPr>
            <a:lvl7pPr lvl="6" rtl="0">
              <a:spcBef>
                <a:spcPts val="0"/>
              </a:spcBef>
              <a:buSzPct val="100000"/>
              <a:defRPr sz="3307"/>
            </a:lvl7pPr>
            <a:lvl8pPr lvl="7" rtl="0">
              <a:spcBef>
                <a:spcPts val="0"/>
              </a:spcBef>
              <a:buSzPct val="100000"/>
              <a:defRPr sz="3307"/>
            </a:lvl8pPr>
            <a:lvl9pPr lvl="8" rtl="0">
              <a:spcBef>
                <a:spcPts val="0"/>
              </a:spcBef>
              <a:buSzPct val="100000"/>
              <a:defRPr sz="3307"/>
            </a:lvl9pPr>
          </a:lstStyle>
          <a:p>
            <a:endParaRPr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462489" y="4118960"/>
            <a:ext cx="420984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 userDrawn="1"/>
        </p:nvSpPr>
        <p:spPr>
          <a:xfrm>
            <a:off x="1148473" y="1239822"/>
            <a:ext cx="8070490" cy="1481676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228" dirty="0">
                <a:solidFill>
                  <a:srgbClr val="19317B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136065" y="2662705"/>
            <a:ext cx="8082898" cy="397465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0"/>
              </a:spcBef>
              <a:buSzPct val="100000"/>
              <a:buFont typeface="Arial" charset="0"/>
              <a:buNone/>
              <a:defRPr sz="1764">
                <a:solidFill>
                  <a:srgbClr val="19317B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646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646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646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646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646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646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646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646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36063" y="1524899"/>
            <a:ext cx="8503883" cy="895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defRPr sz="2205">
                <a:solidFill>
                  <a:srgbClr val="19317B"/>
                </a:solidFill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36063" y="2721498"/>
            <a:ext cx="8503883" cy="391585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lvl="0" indent="-285750">
              <a:lnSpc>
                <a:spcPct val="150000"/>
              </a:lnSpc>
              <a:spcBef>
                <a:spcPts val="0"/>
              </a:spcBef>
              <a:buClr>
                <a:srgbClr val="FF6B19"/>
              </a:buClr>
              <a:buSzPct val="70000"/>
              <a:buFont typeface="LucidaGrande" charset="0"/>
              <a:buChar char="▶"/>
              <a:defRPr>
                <a:latin typeface="+mn-lt"/>
              </a:defRPr>
            </a:lvl1pPr>
            <a:lvl2pPr marL="742950" lvl="1" indent="-285750">
              <a:lnSpc>
                <a:spcPct val="150000"/>
              </a:lnSpc>
              <a:spcBef>
                <a:spcPts val="0"/>
              </a:spcBef>
              <a:buSzPct val="60000"/>
              <a:buFont typeface="LucidaGrande" charset="0"/>
              <a:buChar char="▶"/>
              <a:defRPr baseline="0"/>
            </a:lvl2pPr>
            <a:lvl3pPr marL="1200150" lvl="2" indent="-285750">
              <a:lnSpc>
                <a:spcPct val="150000"/>
              </a:lnSpc>
              <a:spcBef>
                <a:spcPts val="0"/>
              </a:spcBef>
              <a:buSzPct val="50000"/>
              <a:buFont typeface="LucidaGrande" charset="0"/>
              <a:buChar char="▶"/>
              <a:defRPr baseline="0"/>
            </a:lvl3pPr>
            <a:lvl4pPr marL="1657350" lvl="3" indent="-285750">
              <a:lnSpc>
                <a:spcPct val="150000"/>
              </a:lnSpc>
              <a:spcBef>
                <a:spcPts val="0"/>
              </a:spcBef>
              <a:buClr>
                <a:srgbClr val="19317B"/>
              </a:buClr>
              <a:buSzPct val="40000"/>
              <a:buFont typeface="LucidaGrande" charset="0"/>
              <a:buChar char="▶"/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34"/>
          <p:cNvSpPr txBox="1">
            <a:spLocks noGrp="1"/>
          </p:cNvSpPr>
          <p:nvPr>
            <p:ph type="title"/>
          </p:nvPr>
        </p:nvSpPr>
        <p:spPr>
          <a:xfrm>
            <a:off x="1136063" y="1524899"/>
            <a:ext cx="8503883" cy="895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defRPr sz="2205">
                <a:solidFill>
                  <a:srgbClr val="19317B"/>
                </a:solidFill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2" name="Shape 35"/>
          <p:cNvSpPr txBox="1">
            <a:spLocks noGrp="1"/>
          </p:cNvSpPr>
          <p:nvPr>
            <p:ph type="body" idx="11"/>
          </p:nvPr>
        </p:nvSpPr>
        <p:spPr>
          <a:xfrm>
            <a:off x="1136064" y="2721498"/>
            <a:ext cx="4125646" cy="391585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lvl="0" indent="-285750">
              <a:spcBef>
                <a:spcPts val="0"/>
              </a:spcBef>
              <a:buSzPct val="70000"/>
              <a:buFont typeface="LucidaGrande" charset="0"/>
              <a:buChar char="▶"/>
              <a:defRPr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3" name="Shape 35"/>
          <p:cNvSpPr txBox="1">
            <a:spLocks noGrp="1"/>
          </p:cNvSpPr>
          <p:nvPr>
            <p:ph type="body" idx="12"/>
          </p:nvPr>
        </p:nvSpPr>
        <p:spPr>
          <a:xfrm>
            <a:off x="5514302" y="2721498"/>
            <a:ext cx="4125646" cy="391585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lvl="0" indent="-342900">
              <a:spcBef>
                <a:spcPts val="0"/>
              </a:spcBef>
              <a:buSzPct val="70000"/>
              <a:buFont typeface="LucidaGrande" charset="0"/>
              <a:buChar char="▶"/>
              <a:defRPr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5"/>
          <p:cNvSpPr txBox="1">
            <a:spLocks noGrp="1"/>
          </p:cNvSpPr>
          <p:nvPr>
            <p:ph type="body" idx="11"/>
          </p:nvPr>
        </p:nvSpPr>
        <p:spPr>
          <a:xfrm>
            <a:off x="1136063" y="2721498"/>
            <a:ext cx="2610103" cy="391585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lvl="0" indent="-342900">
              <a:spcBef>
                <a:spcPts val="0"/>
              </a:spcBef>
              <a:buSzPct val="70000"/>
              <a:buFont typeface="LucidaGrande" charset="0"/>
              <a:buChar char="▶"/>
              <a:defRPr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2" name="Shape 34"/>
          <p:cNvSpPr txBox="1">
            <a:spLocks noGrp="1"/>
          </p:cNvSpPr>
          <p:nvPr>
            <p:ph type="title"/>
          </p:nvPr>
        </p:nvSpPr>
        <p:spPr>
          <a:xfrm>
            <a:off x="1136063" y="1524899"/>
            <a:ext cx="8503883" cy="895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defRPr sz="2205">
                <a:solidFill>
                  <a:srgbClr val="19317B"/>
                </a:solidFill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5" name="Shape 35"/>
          <p:cNvSpPr txBox="1">
            <a:spLocks noGrp="1"/>
          </p:cNvSpPr>
          <p:nvPr>
            <p:ph type="body" idx="12"/>
          </p:nvPr>
        </p:nvSpPr>
        <p:spPr>
          <a:xfrm>
            <a:off x="4082953" y="2721498"/>
            <a:ext cx="2610103" cy="391585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lvl="0" indent="-342900">
              <a:spcBef>
                <a:spcPts val="0"/>
              </a:spcBef>
              <a:buSzPct val="70000"/>
              <a:buFont typeface="LucidaGrande" charset="0"/>
              <a:buChar char="▶"/>
              <a:defRPr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6" name="Shape 35"/>
          <p:cNvSpPr txBox="1">
            <a:spLocks noGrp="1"/>
          </p:cNvSpPr>
          <p:nvPr>
            <p:ph type="body" idx="13"/>
          </p:nvPr>
        </p:nvSpPr>
        <p:spPr>
          <a:xfrm>
            <a:off x="7007208" y="2721498"/>
            <a:ext cx="2610103" cy="391585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lvl="0" indent="-342900">
              <a:spcBef>
                <a:spcPts val="0"/>
              </a:spcBef>
              <a:buSzPct val="70000"/>
              <a:buFont typeface="LucidaGrande" charset="0"/>
              <a:buChar char="▶"/>
              <a:defRPr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4"/>
          <p:cNvSpPr txBox="1">
            <a:spLocks noGrp="1"/>
          </p:cNvSpPr>
          <p:nvPr>
            <p:ph type="title"/>
          </p:nvPr>
        </p:nvSpPr>
        <p:spPr>
          <a:xfrm>
            <a:off x="1136063" y="1508423"/>
            <a:ext cx="8503883" cy="895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defRPr sz="2205">
                <a:solidFill>
                  <a:srgbClr val="19317B"/>
                </a:solidFill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prace-ri.eu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48134" y="7023036"/>
            <a:ext cx="687932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6052F6A-383D-4658-9E2E-503D22466366}" type="slidenum">
              <a:rPr lang="en-GB" sz="992" baseline="0" smtClean="0">
                <a:solidFill>
                  <a:srgbClr val="19317B"/>
                </a:solidFill>
              </a:rPr>
              <a:pPr/>
              <a:t>‹#›</a:t>
            </a:fld>
            <a:endParaRPr lang="en-GB" sz="992" baseline="0" dirty="0">
              <a:solidFill>
                <a:srgbClr val="19317B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2490" y="6954857"/>
            <a:ext cx="9766836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hlinkClick r:id="rId9"/>
          </p:cNvPr>
          <p:cNvSpPr txBox="1">
            <a:spLocks/>
          </p:cNvSpPr>
          <p:nvPr userDrawn="1"/>
        </p:nvSpPr>
        <p:spPr>
          <a:xfrm>
            <a:off x="8966371" y="7023036"/>
            <a:ext cx="1262953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992" baseline="0" dirty="0" err="1">
                <a:solidFill>
                  <a:srgbClr val="19317B"/>
                </a:solidFill>
              </a:rPr>
              <a:t>www.prace-ri.eu</a:t>
            </a:r>
            <a:endParaRPr lang="en-GB" sz="992" baseline="0" dirty="0">
              <a:solidFill>
                <a:srgbClr val="19317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" y="0"/>
            <a:ext cx="10688636" cy="1204253"/>
          </a:xfrm>
          <a:prstGeom prst="rect">
            <a:avLst/>
          </a:prstGeom>
        </p:spPr>
      </p:pic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534592" y="1401123"/>
            <a:ext cx="9622632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dirty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34592" y="3058851"/>
            <a:ext cx="9694732" cy="36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  <a:p>
            <a:pPr lvl="3"/>
            <a:endParaRPr lang="sl-SI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488145" y="7023033"/>
            <a:ext cx="3031087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92" baseline="0" dirty="0">
                <a:solidFill>
                  <a:srgbClr val="19317B"/>
                </a:solidFill>
              </a:rPr>
              <a:t>Presentation title</a:t>
            </a:r>
            <a:endParaRPr lang="en-GB" sz="992" baseline="0" dirty="0">
              <a:solidFill>
                <a:srgbClr val="19317B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205" b="0" i="0" u="none" strike="noStrike" cap="none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FF6B19"/>
        </a:buClr>
        <a:buSzPct val="70000"/>
        <a:buFont typeface="LucidaGrande" charset="0"/>
        <a:buChar char="▶"/>
        <a:defRPr sz="1543" b="0" i="0" u="none" strike="noStrike" cap="none" baseline="0" dirty="0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L="742950" marR="0" lvl="1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19317B"/>
        </a:buClr>
        <a:buSzPct val="6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2pPr>
      <a:lvl3pPr marL="1200150" marR="0" lvl="2" indent="-285750" algn="l" rtl="0">
        <a:lnSpc>
          <a:spcPct val="15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3pPr>
      <a:lvl4pPr marL="1657350" marR="0" lvl="3" indent="-28575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Pct val="40000"/>
        <a:buFont typeface="LucidaGrande" charset="0"/>
        <a:buChar char="▶"/>
        <a:tabLst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4pPr>
      <a:lvl5pPr marL="0" marR="0" lvl="4" indent="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None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L="285750" marR="0" lvl="6" indent="-28575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databricks.com/visualapi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uminousmen.com/post/spark-core-concepts-explained" TargetMode="External"/><Relationship Id="rId4" Type="http://schemas.openxmlformats.org/officeDocument/2006/relationships/hyperlink" Target="https://events.prace-ri.eu/event/89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462488" y="2615667"/>
            <a:ext cx="8339802" cy="1151706"/>
          </a:xfrm>
        </p:spPr>
        <p:txBody>
          <a:bodyPr>
            <a:normAutofit/>
          </a:bodyPr>
          <a:lstStyle/>
          <a:p>
            <a:r>
              <a:rPr lang="en-US" sz="3858" dirty="0">
                <a:solidFill>
                  <a:srgbClr val="FF6B19"/>
                </a:solidFill>
              </a:rPr>
              <a:t>Introduction to</a:t>
            </a:r>
            <a:r>
              <a:rPr lang="en-US" sz="3858" dirty="0"/>
              <a:t> Apache Spark </a:t>
            </a:r>
          </a:p>
        </p:txBody>
      </p:sp>
      <p:sp>
        <p:nvSpPr>
          <p:cNvPr id="27" name="Shape 65"/>
          <p:cNvSpPr txBox="1">
            <a:spLocks/>
          </p:cNvSpPr>
          <p:nvPr/>
        </p:nvSpPr>
        <p:spPr>
          <a:xfrm>
            <a:off x="462489" y="4652969"/>
            <a:ext cx="6683617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1323" i="1" dirty="0">
                <a:solidFill>
                  <a:srgbClr val="19317B"/>
                </a:solidFill>
              </a:rPr>
              <a:t>University of Ljubljana, Faculty for computer and information science</a:t>
            </a:r>
            <a:endParaRPr lang="en" sz="1323" i="1" dirty="0">
              <a:solidFill>
                <a:srgbClr val="19317B"/>
              </a:solidFill>
            </a:endParaRPr>
          </a:p>
        </p:txBody>
      </p:sp>
      <p:sp>
        <p:nvSpPr>
          <p:cNvPr id="28" name="Shape 65"/>
          <p:cNvSpPr txBox="1">
            <a:spLocks/>
          </p:cNvSpPr>
          <p:nvPr/>
        </p:nvSpPr>
        <p:spPr>
          <a:xfrm>
            <a:off x="462489" y="4335465"/>
            <a:ext cx="4325153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2205" dirty="0">
                <a:solidFill>
                  <a:srgbClr val="19317B"/>
                </a:solidFill>
              </a:rPr>
              <a:t>Slavko Žitnik, Marko Prelevikj</a:t>
            </a:r>
            <a:endParaRPr lang="en" sz="2205" dirty="0">
              <a:solidFill>
                <a:srgbClr val="19317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Streaming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Data analysis of streaming data</a:t>
            </a:r>
          </a:p>
          <a:p>
            <a:pPr lvl="1"/>
            <a:r>
              <a:rPr lang="sl-SI" dirty="0"/>
              <a:t>e.g. tweets, log messages</a:t>
            </a:r>
          </a:p>
          <a:p>
            <a:r>
              <a:rPr lang="sl-SI" dirty="0"/>
              <a:t>Features of stream processing</a:t>
            </a:r>
          </a:p>
          <a:p>
            <a:pPr lvl="1"/>
            <a:r>
              <a:rPr lang="sl-SI" dirty="0"/>
              <a:t>High-troughput</a:t>
            </a:r>
          </a:p>
          <a:p>
            <a:pPr lvl="1"/>
            <a:r>
              <a:rPr lang="sl-SI" dirty="0"/>
              <a:t>Fault-tolerant </a:t>
            </a:r>
          </a:p>
          <a:p>
            <a:pPr lvl="1"/>
            <a:r>
              <a:rPr lang="sl-SI" dirty="0"/>
              <a:t>End-to-end</a:t>
            </a:r>
          </a:p>
          <a:p>
            <a:pPr lvl="1"/>
            <a:r>
              <a:rPr lang="sl-SI" dirty="0"/>
              <a:t>Exactly-once</a:t>
            </a:r>
          </a:p>
          <a:p>
            <a:r>
              <a:rPr lang="sl-SI" dirty="0"/>
              <a:t>High-level abstraction of a discretized stream</a:t>
            </a:r>
          </a:p>
          <a:p>
            <a:pPr lvl="1"/>
            <a:r>
              <a:rPr lang="sl-SI" dirty="0"/>
              <a:t>Dstream represented as a sequence of RDDs</a:t>
            </a:r>
          </a:p>
          <a:p>
            <a:r>
              <a:rPr lang="sl-SI" dirty="0"/>
              <a:t>Spark 2.3+ , Continuous Processing</a:t>
            </a:r>
          </a:p>
          <a:p>
            <a:pPr lvl="1"/>
            <a:r>
              <a:rPr lang="sl-SI" dirty="0"/>
              <a:t>end-to-end latencies as low as 1ms</a:t>
            </a:r>
          </a:p>
        </p:txBody>
      </p:sp>
      <p:pic>
        <p:nvPicPr>
          <p:cNvPr id="1026" name="Picture 2" descr="Spark Streaming">
            <a:extLst>
              <a:ext uri="{FF2B5EF4-FFF2-40B4-BE49-F238E27FC236}">
                <a16:creationId xmlns:a16="http://schemas.microsoft.com/office/drawing/2014/main" id="{485FE626-E3DA-634C-B58A-CCFA1517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08" y="4283893"/>
            <a:ext cx="5351082" cy="11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9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MLlib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l-SI" dirty="0"/>
              <a:t>Common ML functionalities</a:t>
            </a:r>
          </a:p>
          <a:p>
            <a:pPr lvl="1"/>
            <a:r>
              <a:rPr lang="sl-SI" dirty="0"/>
              <a:t>ML Algorithms</a:t>
            </a:r>
          </a:p>
          <a:p>
            <a:pPr lvl="2"/>
            <a:r>
              <a:rPr lang="sl-SI" dirty="0"/>
              <a:t>common learning algorithms such as classification, regression, clustering, and collaborative filtering</a:t>
            </a:r>
          </a:p>
          <a:p>
            <a:pPr lvl="1"/>
            <a:r>
              <a:rPr lang="sl-SI" dirty="0"/>
              <a:t>Featurization</a:t>
            </a:r>
          </a:p>
          <a:p>
            <a:pPr lvl="2"/>
            <a:r>
              <a:rPr lang="sl-SI" dirty="0"/>
              <a:t>feature extraction, transformation, dimensionality reduction, and selection</a:t>
            </a:r>
          </a:p>
          <a:p>
            <a:pPr lvl="1"/>
            <a:r>
              <a:rPr lang="sl-SI" dirty="0"/>
              <a:t>Pipelines</a:t>
            </a:r>
          </a:p>
          <a:p>
            <a:pPr lvl="2"/>
            <a:r>
              <a:rPr lang="sl-SI" dirty="0"/>
              <a:t>tools for constructing, evaluating, and tuning ML Pipelines</a:t>
            </a:r>
          </a:p>
          <a:p>
            <a:pPr lvl="1"/>
            <a:r>
              <a:rPr lang="sl-SI" dirty="0"/>
              <a:t>Persistence</a:t>
            </a:r>
          </a:p>
          <a:p>
            <a:pPr lvl="2"/>
            <a:r>
              <a:rPr lang="sl-SI" dirty="0"/>
              <a:t>saving and load algorithms, models, and Pipelines</a:t>
            </a:r>
          </a:p>
          <a:p>
            <a:pPr lvl="1"/>
            <a:r>
              <a:rPr lang="sl-SI" dirty="0"/>
              <a:t>Utilities</a:t>
            </a:r>
          </a:p>
          <a:p>
            <a:pPr lvl="2"/>
            <a:r>
              <a:rPr lang="sl-SI" dirty="0"/>
              <a:t>linear algebra, statistics, data handling, etc.</a:t>
            </a:r>
          </a:p>
          <a:p>
            <a:r>
              <a:rPr lang="sl-SI" dirty="0"/>
              <a:t>Two APIs</a:t>
            </a:r>
          </a:p>
          <a:p>
            <a:pPr lvl="1"/>
            <a:r>
              <a:rPr lang="sl-SI" dirty="0"/>
              <a:t>RDD-based API (</a:t>
            </a:r>
            <a:r>
              <a:rPr lang="sl-SI" i="1" dirty="0"/>
              <a:t>spark.mllib package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Spark 2.0+, DataFrame-based API (</a:t>
            </a:r>
            <a:r>
              <a:rPr lang="sl-SI" i="1" dirty="0"/>
              <a:t>spark.ml package</a:t>
            </a:r>
            <a:r>
              <a:rPr lang="sl-SI" dirty="0"/>
              <a:t>)</a:t>
            </a:r>
          </a:p>
          <a:p>
            <a:r>
              <a:rPr lang="sl-SI" dirty="0"/>
              <a:t>Methods scale out across the cluster by default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9A78B-4DD4-3043-AC96-AE2AA9DA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54" y="1043533"/>
            <a:ext cx="4637056" cy="22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GraphX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Support for graphs and graph-parallel </a:t>
            </a:r>
            <a:br>
              <a:rPr lang="sl-SI" dirty="0"/>
            </a:br>
            <a:r>
              <a:rPr lang="sl-SI" dirty="0"/>
              <a:t>computation</a:t>
            </a:r>
          </a:p>
          <a:p>
            <a:pPr lvl="1"/>
            <a:r>
              <a:rPr lang="sl-SI" dirty="0"/>
              <a:t>Extension of RDDs (Graph)</a:t>
            </a:r>
          </a:p>
          <a:p>
            <a:pPr lvl="2"/>
            <a:r>
              <a:rPr lang="sl-SI" dirty="0"/>
              <a:t>directed multigraph with properties on vertices and edges</a:t>
            </a:r>
          </a:p>
          <a:p>
            <a:r>
              <a:rPr lang="sl-SI" dirty="0"/>
              <a:t>Graph computation operators</a:t>
            </a:r>
          </a:p>
          <a:p>
            <a:pPr lvl="1"/>
            <a:r>
              <a:rPr lang="sl-SI" dirty="0"/>
              <a:t>subgraph, joinVertices, and aggregateMessages, etc.</a:t>
            </a:r>
          </a:p>
          <a:p>
            <a:pPr lvl="1"/>
            <a:r>
              <a:rPr lang="sl-SI" dirty="0"/>
              <a:t>PregelAPI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229104"/>
            <a:ext cx="5069104" cy="2478725"/>
          </a:xfrm>
          <a:prstGeom prst="rect">
            <a:avLst/>
          </a:prstGeom>
        </p:spPr>
      </p:pic>
      <p:pic>
        <p:nvPicPr>
          <p:cNvPr id="3074" name="Picture 2" descr="GraphX">
            <a:extLst>
              <a:ext uri="{FF2B5EF4-FFF2-40B4-BE49-F238E27FC236}">
                <a16:creationId xmlns:a16="http://schemas.microsoft.com/office/drawing/2014/main" id="{175CBC05-7153-3043-9B7D-725F6863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70" y="5224877"/>
            <a:ext cx="2400533" cy="82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06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modes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Local mode</a:t>
            </a:r>
          </a:p>
          <a:p>
            <a:pPr lvl="1"/>
            <a:r>
              <a:rPr lang="sl-SI" dirty="0"/>
              <a:t>„Pseudo-cluster“ ad-hoc setup using script</a:t>
            </a:r>
          </a:p>
          <a:p>
            <a:r>
              <a:rPr lang="sl-SI" dirty="0"/>
              <a:t>Cluster mode</a:t>
            </a:r>
          </a:p>
          <a:p>
            <a:pPr lvl="1"/>
            <a:r>
              <a:rPr lang="sl-SI" dirty="0"/>
              <a:t>Running via cluster manager</a:t>
            </a:r>
          </a:p>
          <a:p>
            <a:r>
              <a:rPr lang="sl-SI" dirty="0"/>
              <a:t>Interactive mode</a:t>
            </a:r>
          </a:p>
          <a:p>
            <a:pPr lvl="1"/>
            <a:r>
              <a:rPr lang="sl-SI" dirty="0"/>
              <a:t>Direct manipulation in a shell (</a:t>
            </a:r>
            <a:r>
              <a:rPr lang="sl-SI" i="1" dirty="0"/>
              <a:t>pyspark</a:t>
            </a:r>
            <a:r>
              <a:rPr lang="sl-SI" dirty="0"/>
              <a:t>, </a:t>
            </a:r>
            <a:r>
              <a:rPr lang="sl-SI" i="1" dirty="0"/>
              <a:t>spark-shell</a:t>
            </a:r>
            <a:r>
              <a:rPr lang="sl-S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451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Local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Non-distributed single-JVM</a:t>
            </a:r>
            <a:br>
              <a:rPr lang="sl-SI" dirty="0"/>
            </a:br>
            <a:r>
              <a:rPr lang="sl-SI" dirty="0"/>
              <a:t>deployment mode</a:t>
            </a:r>
          </a:p>
          <a:p>
            <a:r>
              <a:rPr lang="sl-SI" dirty="0"/>
              <a:t>Spark library spawns (in a JVM)</a:t>
            </a:r>
          </a:p>
          <a:p>
            <a:pPr lvl="1"/>
            <a:r>
              <a:rPr lang="sl-SI" dirty="0"/>
              <a:t>driver</a:t>
            </a:r>
          </a:p>
          <a:p>
            <a:pPr lvl="1"/>
            <a:r>
              <a:rPr lang="sl-SI" dirty="0"/>
              <a:t>scheduler</a:t>
            </a:r>
          </a:p>
          <a:p>
            <a:pPr lvl="1"/>
            <a:r>
              <a:rPr lang="sl-SI" dirty="0"/>
              <a:t>master</a:t>
            </a:r>
          </a:p>
          <a:p>
            <a:pPr lvl="1"/>
            <a:r>
              <a:rPr lang="sl-SI" dirty="0"/>
              <a:t>executor</a:t>
            </a:r>
          </a:p>
          <a:p>
            <a:r>
              <a:rPr lang="sl-SI" dirty="0"/>
              <a:t>Parallelism is the number of </a:t>
            </a:r>
            <a:br>
              <a:rPr lang="sl-SI" dirty="0"/>
            </a:br>
            <a:r>
              <a:rPr lang="sl-SI" dirty="0"/>
              <a:t>threads defined by a parameter N in</a:t>
            </a:r>
            <a:br>
              <a:rPr lang="sl-SI" dirty="0"/>
            </a:br>
            <a:r>
              <a:rPr lang="sl-SI" dirty="0"/>
              <a:t>a spark master URL</a:t>
            </a:r>
          </a:p>
          <a:p>
            <a:pPr lvl="1"/>
            <a:r>
              <a:rPr lang="sl-SI" i="1" dirty="0"/>
              <a:t>local[N]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F31416-94C1-AE47-85D7-FEE1A9D5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504" y="2483693"/>
            <a:ext cx="5965081" cy="45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0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Deployment on a private cluster</a:t>
            </a:r>
          </a:p>
          <a:p>
            <a:pPr lvl="1"/>
            <a:r>
              <a:rPr lang="sl-SI" dirty="0"/>
              <a:t>Apache Mesos</a:t>
            </a:r>
          </a:p>
          <a:p>
            <a:pPr lvl="1"/>
            <a:r>
              <a:rPr lang="sl-SI" dirty="0"/>
              <a:t>Hadoop YARN</a:t>
            </a:r>
          </a:p>
          <a:p>
            <a:pPr lvl="1"/>
            <a:r>
              <a:rPr lang="sl-SI" dirty="0"/>
              <a:t>Kubernetes</a:t>
            </a:r>
          </a:p>
          <a:p>
            <a:pPr lvl="1"/>
            <a:r>
              <a:rPr lang="sl-SI" dirty="0"/>
              <a:t>Standalone mode, ...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46" y="2267669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Components</a:t>
            </a:r>
          </a:p>
          <a:p>
            <a:pPr lvl="1"/>
            <a:r>
              <a:rPr lang="sl-SI" dirty="0"/>
              <a:t>Worker</a:t>
            </a:r>
          </a:p>
          <a:p>
            <a:pPr lvl="2"/>
            <a:r>
              <a:rPr lang="sl-SI" dirty="0"/>
              <a:t>Node in a cluster, managed by an executor</a:t>
            </a:r>
          </a:p>
          <a:p>
            <a:pPr lvl="2"/>
            <a:r>
              <a:rPr lang="sl-SI" dirty="0"/>
              <a:t>Executor manages computation, storage and caching</a:t>
            </a:r>
          </a:p>
          <a:p>
            <a:pPr lvl="1"/>
            <a:r>
              <a:rPr lang="sl-SI" dirty="0"/>
              <a:t>Cluster manager</a:t>
            </a:r>
          </a:p>
          <a:p>
            <a:pPr lvl="2"/>
            <a:r>
              <a:rPr lang="sl-SI" dirty="0"/>
              <a:t>Allocates resources via SparkContext with Driver program</a:t>
            </a:r>
          </a:p>
          <a:p>
            <a:pPr lvl="1"/>
            <a:r>
              <a:rPr lang="sl-SI" dirty="0"/>
              <a:t>Driver program</a:t>
            </a:r>
          </a:p>
          <a:p>
            <a:pPr lvl="2"/>
            <a:r>
              <a:rPr lang="sl-SI" dirty="0"/>
              <a:t>A program holding SparkContext and main code to execute in Spark</a:t>
            </a:r>
          </a:p>
          <a:p>
            <a:pPr lvl="2"/>
            <a:r>
              <a:rPr lang="sl-SI" dirty="0"/>
              <a:t>Sends application code to executors to execute</a:t>
            </a:r>
          </a:p>
          <a:p>
            <a:pPr lvl="2"/>
            <a:r>
              <a:rPr lang="sl-SI" dirty="0"/>
              <a:t>Listens to incoming connections from executors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28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 modes (</a:t>
            </a:r>
            <a:r>
              <a:rPr lang="sl-SI" i="1" dirty="0"/>
              <a:t>standalone clusters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Client mode (default)</a:t>
            </a:r>
          </a:p>
          <a:p>
            <a:pPr lvl="2"/>
            <a:r>
              <a:rPr lang="sl-SI" dirty="0"/>
              <a:t>Driver runs in the same process as client that submits the app</a:t>
            </a:r>
          </a:p>
          <a:p>
            <a:pPr lvl="1"/>
            <a:r>
              <a:rPr lang="sl-SI" dirty="0"/>
              <a:t>Cluster mode</a:t>
            </a:r>
          </a:p>
          <a:p>
            <a:pPr lvl="2"/>
            <a:r>
              <a:rPr lang="sl-SI" dirty="0"/>
              <a:t>Driver launched from a worker process</a:t>
            </a:r>
          </a:p>
          <a:p>
            <a:pPr lvl="2"/>
            <a:r>
              <a:rPr lang="sl-SI" dirty="0"/>
              <a:t>Client process exits immediately after application submission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7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process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Data preparation/import</a:t>
            </a:r>
          </a:p>
          <a:p>
            <a:pPr lvl="1">
              <a:buSzPct val="70000"/>
            </a:pPr>
            <a:r>
              <a:rPr lang="sl-SI" dirty="0"/>
              <a:t>RDDs creation – i.e. parallel dataset</a:t>
            </a:r>
            <a:br>
              <a:rPr lang="sl-SI" dirty="0"/>
            </a:br>
            <a:r>
              <a:rPr lang="sl-SI" dirty="0"/>
              <a:t>with partitions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Transformations/actions definition*</a:t>
            </a:r>
          </a:p>
          <a:p>
            <a:pPr lvl="1">
              <a:buSzPct val="70000"/>
            </a:pPr>
            <a:r>
              <a:rPr lang="sl-SI" dirty="0"/>
              <a:t>Creation of tasks (units of work) sent to one executor</a:t>
            </a:r>
          </a:p>
          <a:p>
            <a:pPr lvl="1">
              <a:buSzPct val="70000"/>
            </a:pPr>
            <a:r>
              <a:rPr lang="sl-SI" dirty="0"/>
              <a:t>Job is a set of tasks executed by an action*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Creation of a directed acyclic graph (DAG)</a:t>
            </a:r>
          </a:p>
          <a:p>
            <a:pPr lvl="1">
              <a:buSzPct val="70000"/>
            </a:pPr>
            <a:r>
              <a:rPr lang="sl-SI" dirty="0"/>
              <a:t>Contains a graph of RDD operations</a:t>
            </a:r>
          </a:p>
          <a:p>
            <a:pPr lvl="1">
              <a:buSzPct val="70000"/>
            </a:pPr>
            <a:r>
              <a:rPr lang="sl-SI" dirty="0"/>
              <a:t>Defition of stages – set of tasks to be executed in parallel (i.e. at a partition level)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Execution of a program</a:t>
            </a:r>
          </a:p>
          <a:p>
            <a:pPr marL="800100" lvl="1" indent="-342900">
              <a:buSzPct val="100000"/>
              <a:buFont typeface="+mj-lt"/>
              <a:buAutoNum type="arabicPeriod"/>
            </a:pPr>
            <a:endParaRPr lang="sl-SI" dirty="0"/>
          </a:p>
        </p:txBody>
      </p:sp>
      <p:pic>
        <p:nvPicPr>
          <p:cNvPr id="8194" name="Picture 2" descr="DAG flow">
            <a:extLst>
              <a:ext uri="{FF2B5EF4-FFF2-40B4-BE49-F238E27FC236}">
                <a16:creationId xmlns:a16="http://schemas.microsoft.com/office/drawing/2014/main" id="{28CE5CEF-0F2B-7445-958D-266FD976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90" y="1113422"/>
            <a:ext cx="5008274" cy="3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EDB9E-531A-0246-A9E2-870A4A075A02}"/>
              </a:ext>
            </a:extLst>
          </p:cNvPr>
          <p:cNvSpPr/>
          <p:nvPr/>
        </p:nvSpPr>
        <p:spPr>
          <a:xfrm>
            <a:off x="6354018" y="2123653"/>
            <a:ext cx="360040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C31BC-53A9-8444-8628-88C5D8C99E4B}"/>
              </a:ext>
            </a:extLst>
          </p:cNvPr>
          <p:cNvSpPr/>
          <p:nvPr/>
        </p:nvSpPr>
        <p:spPr>
          <a:xfrm>
            <a:off x="6819146" y="2279451"/>
            <a:ext cx="831015" cy="564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5842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Basic data representation in Spark</a:t>
            </a:r>
          </a:p>
          <a:p>
            <a:r>
              <a:rPr lang="sl-SI" dirty="0"/>
              <a:t>A distributed collection of items – </a:t>
            </a:r>
            <a:r>
              <a:rPr lang="sl-SI" i="1" dirty="0"/>
              <a:t>partitions</a:t>
            </a:r>
          </a:p>
          <a:p>
            <a:pPr lvl="1"/>
            <a:r>
              <a:rPr lang="sl-SI" dirty="0"/>
              <a:t>Enables operations to be performed in parallel</a:t>
            </a:r>
          </a:p>
          <a:p>
            <a:r>
              <a:rPr lang="sl-SI" dirty="0"/>
              <a:t>Immutable (read-only)</a:t>
            </a:r>
          </a:p>
          <a:p>
            <a:r>
              <a:rPr lang="sl-SI" dirty="0"/>
              <a:t>Fault tolerant</a:t>
            </a:r>
          </a:p>
          <a:p>
            <a:pPr lvl="1"/>
            <a:r>
              <a:rPr lang="sl-SI" dirty="0"/>
              <a:t>“Recipe“ of data transformations is preserved, so a partition can be re-created at any time</a:t>
            </a:r>
          </a:p>
          <a:p>
            <a:r>
              <a:rPr lang="sl-SI" dirty="0"/>
              <a:t>Caching</a:t>
            </a:r>
          </a:p>
          <a:p>
            <a:pPr lvl="1"/>
            <a:r>
              <a:rPr lang="sl-SI" dirty="0"/>
              <a:t>Different storage levels possible</a:t>
            </a:r>
          </a:p>
          <a:p>
            <a:r>
              <a:rPr lang="sl-SI" dirty="0"/>
              <a:t>Supports a set of Spark transformations and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Agenda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TODO1</a:t>
            </a:r>
          </a:p>
          <a:p>
            <a:r>
              <a:rPr lang="sl-SI" dirty="0"/>
              <a:t>TODO2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Computations are expressed using</a:t>
            </a:r>
          </a:p>
          <a:p>
            <a:pPr lvl="1"/>
            <a:r>
              <a:rPr lang="sl-SI" dirty="0"/>
              <a:t>creation of new RDDs</a:t>
            </a:r>
          </a:p>
          <a:p>
            <a:pPr lvl="1"/>
            <a:r>
              <a:rPr lang="sl-SI" dirty="0"/>
              <a:t>transforming existing RDDs </a:t>
            </a:r>
          </a:p>
          <a:p>
            <a:pPr lvl="1"/>
            <a:r>
              <a:rPr lang="sl-SI" dirty="0"/>
              <a:t>operations on RDDs to compute results (actions)</a:t>
            </a:r>
          </a:p>
          <a:p>
            <a:r>
              <a:rPr lang="sl-SI" dirty="0"/>
              <a:t>Distributes the data within RDDs across nodes (executors) in the cluster and parallelizes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5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RDDs enable following operations</a:t>
            </a:r>
          </a:p>
          <a:p>
            <a:pPr lvl="1"/>
            <a:r>
              <a:rPr lang="sl-SI" b="1" dirty="0"/>
              <a:t>transformations</a:t>
            </a:r>
          </a:p>
          <a:p>
            <a:pPr lvl="2"/>
            <a:r>
              <a:rPr lang="sl-SI" dirty="0"/>
              <a:t>lazy operations that return a new RDD from input RDDs</a:t>
            </a:r>
          </a:p>
          <a:p>
            <a:pPr lvl="2"/>
            <a:r>
              <a:rPr lang="sl-SI" dirty="0"/>
              <a:t>narrow or wide types</a:t>
            </a:r>
          </a:p>
          <a:p>
            <a:pPr lvl="2"/>
            <a:r>
              <a:rPr lang="sl-SI" dirty="0"/>
              <a:t>examples: map, filter, join, groupByKey...</a:t>
            </a:r>
          </a:p>
          <a:p>
            <a:pPr lvl="1"/>
            <a:r>
              <a:rPr lang="sl-SI" b="1" dirty="0"/>
              <a:t>actions</a:t>
            </a:r>
          </a:p>
          <a:p>
            <a:pPr lvl="2"/>
            <a:r>
              <a:rPr lang="sl-SI" dirty="0"/>
              <a:t>return a result or write to storage, </a:t>
            </a:r>
            <a:br>
              <a:rPr lang="sl-SI" dirty="0"/>
            </a:br>
            <a:r>
              <a:rPr lang="sl-SI" dirty="0"/>
              <a:t>execute transformations</a:t>
            </a:r>
          </a:p>
          <a:p>
            <a:pPr lvl="2"/>
            <a:r>
              <a:rPr lang="sl-SI" dirty="0"/>
              <a:t>examples: count, collect,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DE5B0-214F-6D49-8215-86A49C4E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90" y="922320"/>
            <a:ext cx="3299016" cy="2420474"/>
          </a:xfrm>
          <a:prstGeom prst="rect">
            <a:avLst/>
          </a:prstGeom>
        </p:spPr>
      </p:pic>
      <p:pic>
        <p:nvPicPr>
          <p:cNvPr id="9218" name="Picture 2" descr="Narrow/wide transformations">
            <a:extLst>
              <a:ext uri="{FF2B5EF4-FFF2-40B4-BE49-F238E27FC236}">
                <a16:creationId xmlns:a16="http://schemas.microsoft.com/office/drawing/2014/main" id="{1818FCE0-FC9F-8B41-B802-FC118FE6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86" y="3779837"/>
            <a:ext cx="4823371" cy="36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98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05346" y="728415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Transformations vs. actions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40C84-5093-2A4E-AD57-B8360051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3" y="1623989"/>
            <a:ext cx="10023495" cy="58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23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4800" dirty="0">
                <a:solidFill>
                  <a:srgbClr val="19317B"/>
                </a:solidFill>
              </a:rPr>
              <a:t>Hands </a:t>
            </a:r>
            <a:r>
              <a:rPr lang="sl-SI" sz="4800" dirty="0">
                <a:solidFill>
                  <a:srgbClr val="FF6B19"/>
                </a:solidFill>
              </a:rPr>
              <a:t>On</a:t>
            </a:r>
            <a:endParaRPr lang="en" sz="48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339678"/>
            <a:ext cx="8503883" cy="4297678"/>
          </a:xfrm>
        </p:spPr>
        <p:txBody>
          <a:bodyPr/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Use NoMachine to login to UL FS‘s HPC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Open Terminal/Console/“Konzola“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sz="1540" dirty="0"/>
              <a:t>Enter the following commands</a:t>
            </a:r>
          </a:p>
          <a:p>
            <a:pPr lvl="1">
              <a:buSzPct val="70000"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module load Spark/2.4.0-Hadoop-2.7-Java-1.8</a:t>
            </a:r>
          </a:p>
          <a:p>
            <a:pPr lvl="1">
              <a:buSzPct val="70000"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python3 -m venv spark-workshop-env</a:t>
            </a:r>
          </a:p>
          <a:p>
            <a:pPr lvl="1">
              <a:buSzPct val="70000"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. spark-workshop-env/bin/activate</a:t>
            </a:r>
          </a:p>
          <a:p>
            <a:pPr lvl="1">
              <a:buSzPct val="70000"/>
            </a:pPr>
            <a:endParaRPr lang="sl-SI" sz="154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SzPct val="70000"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pip install --upgrade pip</a:t>
            </a:r>
          </a:p>
          <a:p>
            <a:pPr lvl="1">
              <a:buSzPct val="70000"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pip install pyspark jupyter</a:t>
            </a:r>
          </a:p>
          <a:p>
            <a:pPr lvl="1">
              <a:buSzPct val="70000"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A11F3-08E2-0547-93B1-38E59705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20" y="4643933"/>
            <a:ext cx="45212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95D64-1EF5-6143-BAB5-8B74B3C4D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620" y="5969835"/>
            <a:ext cx="6226572" cy="9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We will use pySpark library interactively  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import pyspark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sc = pyspark.SparkContext(appName='SparkWorkshop', master='local[1]')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BAB12-F7BF-3C40-B9FF-E9DDF61F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3" y="3995861"/>
            <a:ext cx="9639946" cy="9611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59E14-40A9-3F40-A468-44D8F5000A6E}"/>
              </a:ext>
            </a:extLst>
          </p:cNvPr>
          <p:cNvSpPr/>
          <p:nvPr/>
        </p:nvSpPr>
        <p:spPr>
          <a:xfrm flipV="1">
            <a:off x="6214565" y="4822850"/>
            <a:ext cx="2160240" cy="457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0DD39-CB42-3441-8A9B-E7CBAEA9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82" y="5153015"/>
            <a:ext cx="8370243" cy="17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3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8503883" cy="4970281"/>
          </a:xfrm>
        </p:spPr>
        <p:txBody>
          <a:bodyPr/>
          <a:lstStyle/>
          <a:p>
            <a:r>
              <a:rPr lang="sl-SI" dirty="0"/>
              <a:t>Creation of RDDs</a:t>
            </a:r>
          </a:p>
          <a:p>
            <a:pPr lvl="1"/>
            <a:r>
              <a:rPr lang="sl-SI" dirty="0"/>
              <a:t>From a collection</a:t>
            </a:r>
          </a:p>
          <a:p>
            <a:pPr lvl="2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rdd1 = sc.parallelize(['John', 'Mark', 'Jenna', 'Sandra']) </a:t>
            </a:r>
          </a:p>
          <a:p>
            <a:pPr lvl="1"/>
            <a:r>
              <a:rPr lang="sl-SI" dirty="0"/>
              <a:t>From a file</a:t>
            </a:r>
          </a:p>
          <a:p>
            <a:pPr lvl="2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 = sc.textFile('data/IMDB Dataset.csv')</a:t>
            </a:r>
          </a:p>
          <a:p>
            <a:pPr lvl="1"/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130339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2505035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4125478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3514047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207527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About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Fast, expressive, general-purpose in-memory cluster computing framework compatible with Apache Hadoop and built around speed, ease of use and streaming analytics</a:t>
            </a:r>
          </a:p>
          <a:p>
            <a:r>
              <a:rPr lang="sl-SI" dirty="0"/>
              <a:t>Faster and easier than Hadoop MapReduce*</a:t>
            </a:r>
          </a:p>
          <a:p>
            <a:r>
              <a:rPr lang="sl-SI" dirty="0"/>
              <a:t>Large community and 3rd party libraries</a:t>
            </a:r>
          </a:p>
          <a:p>
            <a:r>
              <a:rPr lang="sl-SI" dirty="0"/>
              <a:t>Provides high-level APIs (Java, Scala, Python, R)</a:t>
            </a:r>
          </a:p>
          <a:p>
            <a:r>
              <a:rPr lang="sl-SI" dirty="0"/>
              <a:t>Supports variety of workloads</a:t>
            </a:r>
          </a:p>
          <a:p>
            <a:pPr lvl="1"/>
            <a:r>
              <a:rPr lang="sl-SI" dirty="0"/>
              <a:t>interactive queries, streaming, machine learning and graph processing</a:t>
            </a:r>
          </a:p>
        </p:txBody>
      </p:sp>
    </p:spTree>
    <p:extLst>
      <p:ext uri="{BB962C8B-B14F-4D97-AF65-F5344CB8AC3E}">
        <p14:creationId xmlns:p14="http://schemas.microsoft.com/office/powerpoint/2010/main" val="295567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291891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4221413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4105547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28536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3905583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1612332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159703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876330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268306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193365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FABAB-C58B-E749-B85E-D37ED3C7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705" y="2738529"/>
            <a:ext cx="4481811" cy="2313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473782-DD05-5E42-A0D0-FF9C7DB8A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144" y="4548856"/>
            <a:ext cx="3833901" cy="2161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7F2BF-722C-3E45-AA54-6A9A5676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946" y="1067487"/>
            <a:ext cx="4356100" cy="200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7349AD-195A-2949-87C9-9B8F1103A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8" y="5219997"/>
            <a:ext cx="5208151" cy="19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8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3143419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3023233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1497085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1909950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Slide </a:t>
            </a:r>
            <a:r>
              <a:rPr lang="sl-SI" dirty="0">
                <a:solidFill>
                  <a:srgbClr val="FF6B19"/>
                </a:solidFill>
              </a:rPr>
              <a:t>Title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r>
              <a:rPr lang="sl-SI" dirty="0"/>
              <a:t>Lorem ipsum dolor sit amet, consectetur adipiscing elit, sed do eiusmod tempor incididunt ut labore et dolore magna aliqua.</a:t>
            </a:r>
          </a:p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</p:txBody>
      </p:sp>
    </p:spTree>
    <p:extLst>
      <p:ext uri="{BB962C8B-B14F-4D97-AF65-F5344CB8AC3E}">
        <p14:creationId xmlns:p14="http://schemas.microsoft.com/office/powerpoint/2010/main" val="1434573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6B19"/>
                </a:solidFill>
              </a:rPr>
              <a:t>Two </a:t>
            </a:r>
            <a:r>
              <a:rPr lang="en-US" dirty="0" err="1">
                <a:solidFill>
                  <a:srgbClr val="FF6B19"/>
                </a:solidFill>
              </a:rPr>
              <a:t>colums</a:t>
            </a:r>
            <a:r>
              <a:rPr lang="en-US" dirty="0">
                <a:solidFill>
                  <a:srgbClr val="FF6B19"/>
                </a:solidFill>
              </a:rPr>
              <a:t> </a:t>
            </a:r>
            <a:r>
              <a:rPr lang="en-US" dirty="0">
                <a:solidFill>
                  <a:srgbClr val="19317B"/>
                </a:solidFill>
              </a:rPr>
              <a:t>layout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sl-SI" dirty="0"/>
              <a:t>Lorem ipsum dolor sit amet, consectetur adipiscing elit, sed do eiusmod tempor incididunt ut labore et dolore magna aliqua.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sl-SI" dirty="0"/>
              <a:t>Lorem ipsum dolor sit amet, consectetur adipiscing elit, sed do eiusmod tempor incididunt ut labore et dolore magna aliqua.</a:t>
            </a:r>
            <a:endParaRPr lang="e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sl-SI" dirty="0"/>
              <a:t>Lorem ipsum dolor sit amet, consectetur adipiscing elit, sed do eiusmod tempor incididunt ut labore et dolore magna aliqua.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Three columns </a:t>
            </a:r>
            <a:r>
              <a:rPr lang="sl-SI" dirty="0">
                <a:solidFill>
                  <a:srgbClr val="19317B"/>
                </a:solidFill>
              </a:rPr>
              <a:t>layout</a:t>
            </a:r>
            <a:endParaRPr lang="en" dirty="0">
              <a:solidFill>
                <a:srgbClr val="19317B"/>
              </a:solidFill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sl-SI" dirty="0"/>
              <a:t>Lorem ipsum dolor sit amet, consectetur adipiscing elit, sed do eiusmod tempor incididunt ut labore et dolore magna aliqua.</a:t>
            </a:r>
            <a:endParaRPr lang="en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sl-SI"/>
              <a:t>Lorem ipsum dolor sit amet, consectetur adipiscing elit, sed do eiusmod tempor incididunt ut labore et dolore magna aliqua.</a:t>
            </a:r>
            <a:endParaRPr lang="e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100779" tIns="100779" rIns="100779" bIns="100779" rtlCol="0" anchor="t" anchorCtr="0">
            <a:noAutofit/>
          </a:bodyPr>
          <a:lstStyle/>
          <a:p>
            <a:pPr lvl="0">
              <a:buNone/>
            </a:pPr>
            <a:r>
              <a:rPr lang="en" b="1" i="1" dirty="0">
                <a:solidFill>
                  <a:srgbClr val="FF6B19"/>
                </a:solidFill>
                <a:latin typeface="+mj-lt"/>
              </a:rPr>
              <a:t>Quotation</a:t>
            </a:r>
            <a:r>
              <a:rPr lang="sl-SI" b="1" i="1" dirty="0">
                <a:solidFill>
                  <a:srgbClr val="FF6B19"/>
                </a:solidFill>
                <a:latin typeface="+mj-lt"/>
              </a:rPr>
              <a:t>:</a:t>
            </a:r>
            <a:r>
              <a:rPr lang="en" b="1" i="1" dirty="0">
                <a:solidFill>
                  <a:srgbClr val="FF6B19"/>
                </a:solidFill>
                <a:latin typeface="+mj-lt"/>
              </a:rPr>
              <a:t> </a:t>
            </a:r>
            <a:r>
              <a:rPr lang="sl-SI" i="1" dirty="0">
                <a:solidFill>
                  <a:srgbClr val="19317B"/>
                </a:solidFill>
                <a:latin typeface="+mj-lt"/>
              </a:rPr>
              <a:t>Lorem ipsum dolor sit amet, consectetur adipiscing elit, sed do eiusmod tempor incididunt ut labore et dolore magna aliqua. </a:t>
            </a:r>
            <a:endParaRPr lang="en" i="1" dirty="0">
              <a:solidFill>
                <a:srgbClr val="19317B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Tables</a:t>
            </a:r>
            <a:r>
              <a:rPr lang="sl-SI" dirty="0"/>
              <a:t> </a:t>
            </a:r>
            <a:r>
              <a:rPr lang="sl-SI" dirty="0">
                <a:solidFill>
                  <a:srgbClr val="19317B"/>
                </a:solidFill>
              </a:rPr>
              <a:t>to compare data</a:t>
            </a:r>
            <a:endParaRPr lang="en" dirty="0">
              <a:solidFill>
                <a:srgbClr val="19317B"/>
              </a:solidFill>
            </a:endParaRPr>
          </a:p>
        </p:txBody>
      </p:sp>
      <p:graphicFrame>
        <p:nvGraphicFramePr>
          <p:cNvPr id="258" name="Shape 258"/>
          <p:cNvGraphicFramePr/>
          <p:nvPr>
            <p:extLst>
              <p:ext uri="{D42A27DB-BD31-4B8C-83A1-F6EECF244321}">
                <p14:modId xmlns:p14="http://schemas.microsoft.com/office/powerpoint/2010/main" val="1106921017"/>
              </p:ext>
            </p:extLst>
          </p:nvPr>
        </p:nvGraphicFramePr>
        <p:xfrm>
          <a:off x="1377132" y="2747958"/>
          <a:ext cx="6184652" cy="2950376"/>
        </p:xfrm>
        <a:graphic>
          <a:graphicData uri="http://schemas.openxmlformats.org/drawingml/2006/table">
            <a:tbl>
              <a:tblPr>
                <a:noFill/>
                <a:tableStyleId>{5B09D78C-826D-45B1-8920-0FF9560DB7F7}</a:tableStyleId>
              </a:tblPr>
              <a:tblGrid>
                <a:gridCol w="1546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57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200" dirty="0">
                        <a:solidFill>
                          <a:srgbClr val="999999"/>
                        </a:solidFill>
                        <a:latin typeface="+mn-lt"/>
                        <a:ea typeface="Karla"/>
                        <a:cs typeface="Karla"/>
                        <a:sym typeface="Karla"/>
                      </a:endParaRP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A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B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C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601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sl-SI" sz="1200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Data</a:t>
                      </a:r>
                      <a:r>
                        <a:rPr lang="sl-SI" sz="1200" baseline="0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 1</a:t>
                      </a:r>
                      <a:endParaRPr lang="en" sz="1200" dirty="0">
                        <a:solidFill>
                          <a:srgbClr val="19317B"/>
                        </a:solidFill>
                        <a:latin typeface="+mn-lt"/>
                        <a:ea typeface="Karla"/>
                        <a:cs typeface="Karla"/>
                        <a:sym typeface="Karla"/>
                      </a:endParaRP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10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20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7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6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200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Data</a:t>
                      </a:r>
                      <a:r>
                        <a:rPr lang="sl-SI" sz="1200" baseline="0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 2</a:t>
                      </a:r>
                      <a:endParaRPr lang="en" sz="1200" dirty="0">
                        <a:solidFill>
                          <a:srgbClr val="19317B"/>
                        </a:solidFill>
                        <a:latin typeface="+mn-lt"/>
                        <a:ea typeface="Karla"/>
                        <a:cs typeface="Karla"/>
                        <a:sym typeface="Karla"/>
                      </a:endParaRP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30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15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10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6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200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Data</a:t>
                      </a:r>
                      <a:r>
                        <a:rPr lang="sl-SI" sz="1200" baseline="0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 3</a:t>
                      </a:r>
                      <a:endParaRPr lang="en" sz="1200" dirty="0">
                        <a:solidFill>
                          <a:srgbClr val="19317B"/>
                        </a:solidFill>
                        <a:latin typeface="+mn-lt"/>
                        <a:ea typeface="Karla"/>
                        <a:cs typeface="Karla"/>
                        <a:sym typeface="Karla"/>
                      </a:endParaRP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5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24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>
                          <a:solidFill>
                            <a:srgbClr val="19317B"/>
                          </a:solidFill>
                          <a:latin typeface="+mn-lt"/>
                          <a:ea typeface="Karla"/>
                          <a:cs typeface="Karla"/>
                          <a:sym typeface="Karla"/>
                        </a:rPr>
                        <a:t>16</a:t>
                      </a:r>
                    </a:p>
                  </a:txBody>
                  <a:tcPr marL="100779" marR="100779" marT="75591" marB="75591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References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>
                <a:hlinkClick r:id="rId3"/>
              </a:rPr>
              <a:t>https://training.databricks.com/visualapi.pdf</a:t>
            </a:r>
            <a:r>
              <a:rPr lang="sl-SI" dirty="0"/>
              <a:t> </a:t>
            </a:r>
          </a:p>
          <a:p>
            <a:r>
              <a:rPr lang="sl-SI" dirty="0">
                <a:hlinkClick r:id="rId4"/>
              </a:rPr>
              <a:t>https://events.prace-ri.eu/event/896/</a:t>
            </a:r>
            <a:r>
              <a:rPr lang="sl-SI" dirty="0"/>
              <a:t> </a:t>
            </a:r>
          </a:p>
          <a:p>
            <a:r>
              <a:rPr lang="sl-SI" dirty="0">
                <a:hlinkClick r:id="rId5"/>
              </a:rPr>
              <a:t>https://luminousmen.com/post/spark-core-concepts-explained</a:t>
            </a:r>
            <a:r>
              <a:rPr lang="sl-SI" dirty="0"/>
              <a:t> 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1365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general setup: </a:t>
            </a:r>
            <a:r>
              <a:rPr lang="sl-SI" dirty="0">
                <a:solidFill>
                  <a:srgbClr val="FF6B19"/>
                </a:solidFill>
              </a:rPr>
              <a:t>Twitter sentiment analysis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BB1AA-93A9-BD41-8980-7B9C41FF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6" y="2747043"/>
            <a:ext cx="7794179" cy="38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1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1973802" y="3224212"/>
            <a:ext cx="6744210" cy="874059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/>
          <a:p>
            <a:pPr algn="ctr"/>
            <a:r>
              <a:rPr lang="sl-SI" b="1" dirty="0">
                <a:solidFill>
                  <a:srgbClr val="19317B"/>
                </a:solidFill>
              </a:rPr>
              <a:t>THANK YOU </a:t>
            </a:r>
            <a:r>
              <a:rPr lang="sl-SI" dirty="0">
                <a:solidFill>
                  <a:srgbClr val="19317B"/>
                </a:solidFill>
              </a:rPr>
              <a:t>FOR YOUR ATTENTION</a:t>
            </a:r>
            <a:endParaRPr lang="en-US" dirty="0">
              <a:solidFill>
                <a:srgbClr val="19317B"/>
              </a:solidFill>
            </a:endParaRPr>
          </a:p>
        </p:txBody>
      </p:sp>
      <p:sp>
        <p:nvSpPr>
          <p:cNvPr id="12" name="Shape 100"/>
          <p:cNvSpPr txBox="1">
            <a:spLocks/>
          </p:cNvSpPr>
          <p:nvPr/>
        </p:nvSpPr>
        <p:spPr>
          <a:xfrm>
            <a:off x="4295292" y="4098269"/>
            <a:ext cx="2101231" cy="568630"/>
          </a:xfrm>
          <a:prstGeom prst="rect">
            <a:avLst/>
          </a:prstGeom>
        </p:spPr>
        <p:txBody>
          <a:bodyPr lIns="100779" tIns="100779" rIns="100779" bIns="10077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43" b="1" dirty="0">
                <a:solidFill>
                  <a:srgbClr val="FF6B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www.prace-ri.eu</a:t>
            </a:r>
            <a:endParaRPr lang="en-GB" sz="1543" b="1" dirty="0">
              <a:solidFill>
                <a:srgbClr val="FF6B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D1733-838B-7446-8B51-CA605947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26" y="77109"/>
            <a:ext cx="3654614" cy="2320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C327D-5C6F-0346-BFC9-C8DB4A6A4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570" y="1393575"/>
            <a:ext cx="3241948" cy="2197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32A04-44D0-864A-B9CC-18F4E98BD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570" y="2123653"/>
            <a:ext cx="3483496" cy="2452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D3EF8C-C45E-A44F-9809-F0E916AEA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118" y="3247731"/>
            <a:ext cx="3654614" cy="2392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3427D-AEEA-3849-8592-615A73200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2118" y="3991216"/>
            <a:ext cx="3654614" cy="22341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83AA80-29DC-8845-AE5D-5C43EDD9F4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7313" y="4931894"/>
            <a:ext cx="3286026" cy="19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8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Apacke Spark </a:t>
            </a:r>
            <a:r>
              <a:rPr lang="sl-SI" dirty="0">
                <a:solidFill>
                  <a:srgbClr val="FF6B19"/>
                </a:solidFill>
              </a:rPr>
              <a:t>ecosystem</a:t>
            </a:r>
            <a:endParaRPr lang="en" dirty="0">
              <a:solidFill>
                <a:srgbClr val="FF6B1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84E01-726A-A24A-98DF-169DD3E9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64" y="2627709"/>
            <a:ext cx="8503883" cy="41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core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Core functionalities</a:t>
            </a:r>
          </a:p>
          <a:p>
            <a:pPr lvl="1"/>
            <a:r>
              <a:rPr lang="sl-SI" dirty="0"/>
              <a:t>task scheduling</a:t>
            </a:r>
          </a:p>
          <a:p>
            <a:pPr lvl="1"/>
            <a:r>
              <a:rPr lang="sl-SI" dirty="0"/>
              <a:t>memory management</a:t>
            </a:r>
          </a:p>
          <a:p>
            <a:pPr lvl="1"/>
            <a:r>
              <a:rPr lang="sl-SI" dirty="0"/>
              <a:t>fault recovery</a:t>
            </a:r>
          </a:p>
          <a:p>
            <a:pPr lvl="1"/>
            <a:r>
              <a:rPr lang="sl-SI" dirty="0"/>
              <a:t>storage systems interaction</a:t>
            </a:r>
          </a:p>
          <a:p>
            <a:pPr lvl="1"/>
            <a:r>
              <a:rPr lang="sl-SI" dirty="0"/>
              <a:t>etc.</a:t>
            </a:r>
          </a:p>
          <a:p>
            <a:r>
              <a:rPr lang="sl-SI" dirty="0"/>
              <a:t>Basic data structure definitions/abstractions </a:t>
            </a:r>
          </a:p>
          <a:p>
            <a:pPr lvl="1"/>
            <a:r>
              <a:rPr lang="sl-SI" dirty="0"/>
              <a:t>Resilient Distributed Data sets (RDDs)</a:t>
            </a:r>
          </a:p>
          <a:p>
            <a:pPr lvl="2"/>
            <a:r>
              <a:rPr lang="sl-SI" dirty="0"/>
              <a:t>main Spark data structure</a:t>
            </a:r>
          </a:p>
          <a:p>
            <a:pPr lvl="1"/>
            <a:r>
              <a:rPr lang="sl-SI" dirty="0"/>
              <a:t>Directed Acyclic Graph (DAG)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1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SQL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Structured data manipulation</a:t>
            </a:r>
          </a:p>
          <a:p>
            <a:pPr lvl="1"/>
            <a:r>
              <a:rPr lang="sl-SI" dirty="0"/>
              <a:t>Data Frames definition </a:t>
            </a:r>
          </a:p>
          <a:p>
            <a:r>
              <a:rPr lang="sl-SI" dirty="0"/>
              <a:t>Table-like data representation</a:t>
            </a:r>
          </a:p>
          <a:p>
            <a:pPr lvl="1"/>
            <a:r>
              <a:rPr lang="sl-SI" dirty="0"/>
              <a:t>RDDs extension</a:t>
            </a:r>
          </a:p>
          <a:p>
            <a:pPr lvl="1"/>
            <a:r>
              <a:rPr lang="sl-SI" dirty="0"/>
              <a:t>Schema definition</a:t>
            </a:r>
          </a:p>
          <a:p>
            <a:r>
              <a:rPr lang="sl-SI" dirty="0"/>
              <a:t>SQL queries execution</a:t>
            </a:r>
          </a:p>
          <a:p>
            <a:r>
              <a:rPr lang="sl-SI" dirty="0"/>
              <a:t>Native support for schema-based data</a:t>
            </a:r>
          </a:p>
          <a:p>
            <a:pPr lvl="1"/>
            <a:r>
              <a:rPr lang="sl-SI" dirty="0"/>
              <a:t>Hive, Paquet, JSON,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9528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</TotalTime>
  <Words>1884</Words>
  <Application>Microsoft Macintosh PowerPoint</Application>
  <PresentationFormat>Custom</PresentationFormat>
  <Paragraphs>356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Arial Narrow</vt:lpstr>
      <vt:lpstr>Consolas</vt:lpstr>
      <vt:lpstr>LucidaGrande</vt:lpstr>
      <vt:lpstr>Montserrat</vt:lpstr>
      <vt:lpstr>Arvirargus template</vt:lpstr>
      <vt:lpstr>Introduction to Apache Spark </vt:lpstr>
      <vt:lpstr>Agenda</vt:lpstr>
      <vt:lpstr>About Apache Spark</vt:lpstr>
      <vt:lpstr>Apache Spark Use cases</vt:lpstr>
      <vt:lpstr>Apache Spark general setup: Twitter sentiment analysis</vt:lpstr>
      <vt:lpstr>Hadoop MapReduce vs. Apache Spark</vt:lpstr>
      <vt:lpstr>Apacke Spark ecosystem</vt:lpstr>
      <vt:lpstr>Spark ecosystem: Spark core</vt:lpstr>
      <vt:lpstr>Spark ecosystem: Spark SQL</vt:lpstr>
      <vt:lpstr>Spark ecosystem: Streaming</vt:lpstr>
      <vt:lpstr>Spark ecosystem: MLlib</vt:lpstr>
      <vt:lpstr>Spark ecosystem: GraphX</vt:lpstr>
      <vt:lpstr>Spark Execution modes</vt:lpstr>
      <vt:lpstr>Spark execution modes Local mode</vt:lpstr>
      <vt:lpstr>Spark execution modes Cluster mode</vt:lpstr>
      <vt:lpstr>Spark execution modes Cluster mode</vt:lpstr>
      <vt:lpstr>Spark execution modes Cluster mode</vt:lpstr>
      <vt:lpstr>Spark Execution process</vt:lpstr>
      <vt:lpstr>Spark Programming concepts (Resilient distributed datasets  - RDDs)</vt:lpstr>
      <vt:lpstr>Spark Programming concepts (Resilient distributed datasets  - RDDs)</vt:lpstr>
      <vt:lpstr>RDD Operations</vt:lpstr>
      <vt:lpstr>RDD Transformations vs. actions</vt:lpstr>
      <vt:lpstr>Hands On</vt:lpstr>
      <vt:lpstr>RDDs in Spark</vt:lpstr>
      <vt:lpstr>RDDs in Spark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Two colums layout</vt:lpstr>
      <vt:lpstr>Three columns layout</vt:lpstr>
      <vt:lpstr>PowerPoint Presentation</vt:lpstr>
      <vt:lpstr>Tables to compare data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miha arvaj</dc:creator>
  <cp:lastModifiedBy>Žitnik, Slavko</cp:lastModifiedBy>
  <cp:revision>168</cp:revision>
  <cp:lastPrinted>2017-05-09T12:34:47Z</cp:lastPrinted>
  <dcterms:modified xsi:type="dcterms:W3CDTF">2020-09-15T15:04:15Z</dcterms:modified>
</cp:coreProperties>
</file>